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sldIdLst>
    <p:sldId id="256" r:id="rId2"/>
    <p:sldId id="257" r:id="rId3"/>
    <p:sldId id="259" r:id="rId4"/>
    <p:sldId id="260" r:id="rId5"/>
    <p:sldId id="263" r:id="rId6"/>
    <p:sldId id="265" r:id="rId7"/>
    <p:sldId id="261" r:id="rId8"/>
    <p:sldId id="266" r:id="rId9"/>
    <p:sldId id="264" r:id="rId10"/>
    <p:sldId id="262" r:id="rId11"/>
    <p:sldId id="267" r:id="rId12"/>
    <p:sldId id="269" r:id="rId13"/>
    <p:sldId id="268" r:id="rId14"/>
    <p:sldId id="270" r:id="rId15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B2E83A-60A7-419A-A800-D1EDFF046149}" v="234" dt="2024-01-27T17:38:31.384"/>
    <p1510:client id="{B29C7AD6-E8ED-421A-AFB3-1B7FAFFECB6F}" v="435" dt="2024-01-27T19:19:54.203"/>
    <p1510:client id="{D12107E9-C21A-477D-A1AD-2A6892D3D1A9}" v="3" dt="2024-01-27T19:51:28.1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120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975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434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214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386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416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54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198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866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726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394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46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25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713" y="248038"/>
            <a:ext cx="7063721" cy="1159200"/>
          </a:xfrm>
        </p:spPr>
        <p:txBody>
          <a:bodyPr anchor="ctr">
            <a:normAutofit/>
          </a:bodyPr>
          <a:lstStyle/>
          <a:p>
            <a:pPr algn="l"/>
            <a:r>
              <a:rPr lang="en-GB" sz="4000">
                <a:solidFill>
                  <a:srgbClr val="FFFFFF"/>
                </a:solidFill>
                <a:cs typeface="Calibri Light"/>
              </a:rPr>
              <a:t>Inshore FMAC</a:t>
            </a:r>
            <a:endParaRPr lang="en-GB" sz="40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499" y="390832"/>
            <a:ext cx="3233585" cy="8736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1900">
                <a:solidFill>
                  <a:srgbClr val="FFFFFF"/>
                </a:solidFill>
                <a:cs typeface="Calibri"/>
              </a:rPr>
              <a:t>The evidence for a different approach to inshore fisheries management</a:t>
            </a:r>
          </a:p>
        </p:txBody>
      </p:sp>
      <p:pic>
        <p:nvPicPr>
          <p:cNvPr id="4" name="Picture 3" descr="A person pointing at something&#10;&#10;Description automatically generated">
            <a:extLst>
              <a:ext uri="{FF2B5EF4-FFF2-40B4-BE49-F238E27FC236}">
                <a16:creationId xmlns:a16="http://schemas.microsoft.com/office/drawing/2014/main" id="{14822F2A-3B99-E8B4-013B-324FEB640A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61" r="1" b="13596"/>
          <a:stretch/>
        </p:blipFill>
        <p:spPr>
          <a:xfrm>
            <a:off x="432225" y="2481174"/>
            <a:ext cx="11327549" cy="342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map of the north pole&#10;&#10;Description automatically generated">
            <a:extLst>
              <a:ext uri="{FF2B5EF4-FFF2-40B4-BE49-F238E27FC236}">
                <a16:creationId xmlns:a16="http://schemas.microsoft.com/office/drawing/2014/main" id="{9826AA0D-EB7E-ABA4-890D-A3DA6E856B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215" r="-1" b="-1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64C8FC-B0BF-806D-D9B6-EE1EE6E3C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Spatial squeeze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03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1EF39E-C3B8-3D6D-4399-8746791F6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454" r="-1" b="32658"/>
          <a:stretch/>
        </p:blipFill>
        <p:spPr>
          <a:xfrm>
            <a:off x="-1" y="10"/>
            <a:ext cx="12228129" cy="4666928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62" name="Freeform: Shape 61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1080CA-2C24-087F-F08B-19218E588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51037"/>
            <a:ext cx="5021782" cy="15099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b="1">
                <a:solidFill>
                  <a:schemeClr val="tx2"/>
                </a:solidFill>
              </a:rPr>
              <a:t>The crab &amp; lobster stock assessment should be a wakeup call </a:t>
            </a:r>
          </a:p>
          <a:p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4C6145-99AD-C4EA-939D-5E43169347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0247" y="4551037"/>
            <a:ext cx="4926411" cy="15099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tx2"/>
                </a:solidFill>
              </a:rPr>
              <a:t>there’s too much effort on the currently available grounds</a:t>
            </a:r>
            <a:endParaRPr lang="en-US" sz="1800">
              <a:solidFill>
                <a:schemeClr val="tx2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820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collage of a boat in the water&#10;&#10;Description automatically generated">
            <a:extLst>
              <a:ext uri="{FF2B5EF4-FFF2-40B4-BE49-F238E27FC236}">
                <a16:creationId xmlns:a16="http://schemas.microsoft.com/office/drawing/2014/main" id="{B752E4C1-A2DD-C516-7FF6-4017D35373B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5622" r="-1" b="5620"/>
          <a:stretch/>
        </p:blipFill>
        <p:spPr>
          <a:xfrm>
            <a:off x="-1" y="10"/>
            <a:ext cx="12228129" cy="466692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038A8B8-0D80-C73E-B261-63B50E99B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51037"/>
            <a:ext cx="5021782" cy="15099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Mobile gear dredge &amp; trawl fisheries</a:t>
            </a:r>
            <a:endParaRPr lang="en-US" sz="3600">
              <a:solidFill>
                <a:schemeClr val="tx2"/>
              </a:solidFill>
            </a:endParaRPr>
          </a:p>
          <a:p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4A70C0-4978-D41A-42E5-3E5D94311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0247" y="4551037"/>
            <a:ext cx="4926411" cy="15099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tx2"/>
                </a:solidFill>
              </a:rPr>
              <a:t>Contained within the descriptors for GES is the commercial fish indicator and the benthic habitats indicator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151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C2F009-856A-B56F-E933-6B0B68166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/>
              <a:t>We have two requests to the IFMAC chair</a:t>
            </a:r>
          </a:p>
        </p:txBody>
      </p:sp>
      <p:pic>
        <p:nvPicPr>
          <p:cNvPr id="8" name="Content Placeholder 7" descr="A boat in the water&#10;&#10;Description automatically generated">
            <a:extLst>
              <a:ext uri="{FF2B5EF4-FFF2-40B4-BE49-F238E27FC236}">
                <a16:creationId xmlns:a16="http://schemas.microsoft.com/office/drawing/2014/main" id="{7BFDD25C-D1EF-B753-1E45-C60F2A65920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6186" r="9283" b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83B6E6-5F4C-D2E7-D0EF-86D1EFB3B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43193" y="2418408"/>
            <a:ext cx="2942813" cy="35402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 dirty="0"/>
              <a:t>First is that we discuss and gauge support for the inclusion of the over 12m demersal trawl sector in the proposed VMS rollout</a:t>
            </a:r>
          </a:p>
          <a:p>
            <a:r>
              <a:rPr lang="en-US" sz="1700" dirty="0"/>
              <a:t>Second we discuss and gauge support for the creation of a working group to progress the development of a framework for inshore FMP's for further development by the RFIG's</a:t>
            </a:r>
            <a:endParaRPr lang="en-US" sz="1700" dirty="0">
              <a:cs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8B60B-E6D4-65D0-1117-6E44B0391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 for your time</a:t>
            </a:r>
          </a:p>
        </p:txBody>
      </p:sp>
      <p:pic>
        <p:nvPicPr>
          <p:cNvPr id="5" name="Content Placeholder 4" descr="A person pointing at something&#10;&#10;Description automatically generated">
            <a:extLst>
              <a:ext uri="{FF2B5EF4-FFF2-40B4-BE49-F238E27FC236}">
                <a16:creationId xmlns:a16="http://schemas.microsoft.com/office/drawing/2014/main" id="{7DBF9388-5A2F-EE8C-574C-C97B6DDB45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9443" y="1966293"/>
            <a:ext cx="10793113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65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790AD-6D85-619F-CF88-73801D0DFC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 decisions are informed by good evidence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37EB76FF-1BB9-1AB4-7D6E-CA157F795330}"/>
              </a:ext>
            </a:extLst>
          </p:cNvPr>
          <p:cNvSpPr>
            <a:spLocks/>
          </p:cNvSpPr>
          <p:nvPr/>
        </p:nvSpPr>
        <p:spPr>
          <a:xfrm>
            <a:off x="7240206" y="2112579"/>
            <a:ext cx="3671196" cy="17478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713232">
              <a:spcAft>
                <a:spcPts val="600"/>
              </a:spcAft>
            </a:pPr>
            <a:r>
              <a:rPr lang="en-US" sz="249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will always be a requirement for more and improved evidence!</a:t>
            </a:r>
            <a:endParaRPr lang="en-US" sz="320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20A58E-D935-EA87-B29D-1A3C2130851C}"/>
              </a:ext>
            </a:extLst>
          </p:cNvPr>
          <p:cNvSpPr>
            <a:spLocks/>
          </p:cNvSpPr>
          <p:nvPr/>
        </p:nvSpPr>
        <p:spPr>
          <a:xfrm>
            <a:off x="7364080" y="3858622"/>
            <a:ext cx="3692999" cy="2106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713232">
              <a:spcAft>
                <a:spcPts val="600"/>
              </a:spcAft>
            </a:pPr>
            <a:r>
              <a:rPr lang="en-GB" kern="1200" dirty="0">
                <a:latin typeface="+mn-lt"/>
                <a:ea typeface="+mn-ea"/>
                <a:cs typeface="+mn-cs"/>
              </a:rPr>
              <a:t>Our failure to achieve GES by 2020, the need to address issues such as the climate &amp; biodiversity crisis and addressing spatial squeeze as well as meeting the requirements of the fisheries act compel us to reconsider how we manage our inshore fisheries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E750AB-F1C3-DBBA-9313-A603FE158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44" y="3009483"/>
            <a:ext cx="6535382" cy="295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6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868ED7C5-0E9A-AC0F-54AB-33D009CE4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489508"/>
            <a:ext cx="5754896" cy="16675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cs typeface="Calibri Light"/>
              </a:rPr>
              <a:t>The Sustainability Objective</a:t>
            </a:r>
            <a:endParaRPr lang="en-US" sz="4000" kern="1200">
              <a:latin typeface="+mj-lt"/>
              <a:ea typeface="+mj-ea"/>
              <a:cs typeface="+mj-cs"/>
            </a:endParaRPr>
          </a:p>
        </p:txBody>
      </p:sp>
      <p:pic>
        <p:nvPicPr>
          <p:cNvPr id="28" name="Graphic 27" descr="Fish">
            <a:extLst>
              <a:ext uri="{FF2B5EF4-FFF2-40B4-BE49-F238E27FC236}">
                <a16:creationId xmlns:a16="http://schemas.microsoft.com/office/drawing/2014/main" id="{6F398CDC-5A05-73B8-16FE-15A77C53D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130" y="1275070"/>
            <a:ext cx="3876165" cy="3876165"/>
          </a:xfrm>
          <a:prstGeom prst="rect">
            <a:avLst/>
          </a:prstGeom>
        </p:spPr>
      </p:pic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18A6BFCE-DADE-86B8-7CB8-8A6BAF52B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502" y="2405894"/>
            <a:ext cx="5754896" cy="319746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sz="1800" b="1" dirty="0">
                <a:latin typeface="calibri light"/>
                <a:cs typeface="calibri light"/>
              </a:rPr>
              <a:t>The ‘sustainability objective’</a:t>
            </a:r>
            <a:r>
              <a:rPr lang="en-US" sz="1800" dirty="0">
                <a:latin typeface="calibri light"/>
                <a:cs typeface="calibri light"/>
              </a:rPr>
              <a:t> is that: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calibri light"/>
                <a:cs typeface="calibri light"/>
              </a:rPr>
              <a:t>(a) fish and aquaculture activities are—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calibri light"/>
                <a:cs typeface="calibri light"/>
              </a:rPr>
              <a:t>(</a:t>
            </a:r>
            <a:r>
              <a:rPr lang="en-US" sz="1800" dirty="0" err="1">
                <a:latin typeface="calibri light"/>
                <a:cs typeface="calibri light"/>
              </a:rPr>
              <a:t>i</a:t>
            </a:r>
            <a:r>
              <a:rPr lang="en-US" sz="1800" dirty="0">
                <a:latin typeface="calibri light"/>
                <a:cs typeface="calibri light"/>
              </a:rPr>
              <a:t>) environmentally sustainable in the long term, and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calibri light"/>
                <a:cs typeface="calibri light"/>
              </a:rPr>
              <a:t>(ii) managed so as to achieve economic, social and employment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calibri light"/>
                <a:cs typeface="calibri light"/>
              </a:rPr>
              <a:t>benefits and contribute to the availability of food supplies, and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calibri light"/>
                <a:cs typeface="calibri light"/>
              </a:rPr>
              <a:t>(b) </a:t>
            </a:r>
            <a:r>
              <a:rPr lang="en-US" sz="1800" b="1" dirty="0">
                <a:latin typeface="calibri light"/>
                <a:cs typeface="calibri light"/>
              </a:rPr>
              <a:t>the fishing capacity of fleets is such that fleets are economically viable but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latin typeface="calibri light"/>
                <a:cs typeface="calibri light"/>
              </a:rPr>
              <a:t>do not overexploit marine stocks</a:t>
            </a:r>
          </a:p>
          <a:p>
            <a:pPr>
              <a:spcAft>
                <a:spcPts val="600"/>
              </a:spcAft>
            </a:pPr>
            <a:endParaRPr lang="en-US" sz="160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56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F5BDEA-8487-A56F-B788-6CA399804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cs typeface="Calibri Light"/>
              </a:rPr>
              <a:t>Other Objectives</a:t>
            </a:r>
            <a:endParaRPr lang="en-US" sz="4000" kern="1200" dirty="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329616-1CF1-F27E-879B-F34BD167C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n-US" sz="1400" dirty="0"/>
              <a:t>The “</a:t>
            </a:r>
            <a:r>
              <a:rPr lang="en-US" sz="1400" b="1" dirty="0"/>
              <a:t>precautionary objective</a:t>
            </a:r>
            <a:r>
              <a:rPr lang="en-US" sz="1400" dirty="0"/>
              <a:t>” is that—</a:t>
            </a:r>
            <a:endParaRPr lang="en-US" sz="1400" dirty="0"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1400" dirty="0"/>
              <a:t>(a)the precautionary approach to fisheries management is applied, </a:t>
            </a:r>
            <a:endParaRPr lang="en-US" sz="1400" dirty="0"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1400" dirty="0"/>
              <a:t>(b)exploitation of marine stocks restores and maintains populations of harvested species above biomass levels capable of producing maximum sustainable yield.</a:t>
            </a:r>
            <a:endParaRPr lang="en-US" sz="1400" dirty="0">
              <a:cs typeface="Calibri"/>
            </a:endParaRPr>
          </a:p>
          <a:p>
            <a:pPr>
              <a:spcAft>
                <a:spcPts val="600"/>
              </a:spcAft>
            </a:pPr>
            <a:endParaRPr lang="en-US" sz="1400" dirty="0"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1400" dirty="0"/>
              <a:t>The “</a:t>
            </a:r>
            <a:r>
              <a:rPr lang="en-US" sz="1400" b="1" dirty="0"/>
              <a:t>ecosystem objective</a:t>
            </a:r>
            <a:r>
              <a:rPr lang="en-US" sz="1400" dirty="0"/>
              <a:t>” is that—</a:t>
            </a:r>
            <a:endParaRPr lang="en-US" sz="1400" dirty="0"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1400" dirty="0"/>
              <a:t>(a)fish and aquaculture activities are managed using an ecosystem-based approach so as to ensure that their negative impacts on marine ecosystems are minimized and, where possible, reversed, and</a:t>
            </a:r>
            <a:endParaRPr lang="en-US" sz="1400" dirty="0"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1400" dirty="0"/>
              <a:t>(b)incidental catches of sensitive species are minimized and, where possible, eliminated.</a:t>
            </a:r>
            <a:endParaRPr lang="en-US" sz="1400" dirty="0">
              <a:cs typeface="Calibri"/>
            </a:endParaRPr>
          </a:p>
          <a:p>
            <a:pPr>
              <a:spcAft>
                <a:spcPts val="600"/>
              </a:spcAft>
            </a:pPr>
            <a:endParaRPr lang="en-US" sz="1400" dirty="0"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1400" dirty="0"/>
              <a:t>The “</a:t>
            </a:r>
            <a:r>
              <a:rPr lang="en-US" sz="1400" b="1" dirty="0"/>
              <a:t>scientific evidence objective</a:t>
            </a:r>
            <a:r>
              <a:rPr lang="en-US" sz="1400" dirty="0"/>
              <a:t>” is that—</a:t>
            </a:r>
            <a:endParaRPr lang="en-US" sz="1400" dirty="0"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1400" dirty="0"/>
              <a:t>(a)scientific data relevant to the management of fish and aquaculture activities is collected,</a:t>
            </a:r>
            <a:endParaRPr lang="en-US" sz="1400" dirty="0"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1400" dirty="0"/>
              <a:t>(b)where appropriate, the fisheries policy authorities work together on the collection of, and share, such scientific data, and</a:t>
            </a:r>
            <a:endParaRPr lang="en-US" sz="1400" dirty="0"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1400" dirty="0"/>
              <a:t>(c)the management of fish and aquaculture activities is based on the best available scientific advice.</a:t>
            </a:r>
            <a:endParaRPr lang="en-US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6074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EB802-4B60-E6E5-F15B-BB50F0469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  <a:cs typeface="Calibri Light"/>
              </a:rPr>
              <a:t>The Precautionary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DB7B-4700-638B-31A6-539E969B5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calibri light"/>
                <a:ea typeface="+mn-lt"/>
                <a:cs typeface="+mn-lt"/>
              </a:rPr>
              <a:t>An approach in which the absence of sufficient scientific information is not used to justify postponing or failing to take management measures to conserve target species, associated or dependent species, non-target species or their environment</a:t>
            </a:r>
            <a:endParaRPr lang="en-GB" sz="3600" dirty="0">
              <a:latin typeface="calibri light"/>
              <a:cs typeface="Calibri" panose="020F0502020204030204"/>
            </a:endParaRPr>
          </a:p>
          <a:p>
            <a:endParaRPr lang="en-GB" sz="20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33601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89B9D2-0A6A-47D2-8C58-FFD2581E5C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6721" y="1147150"/>
            <a:ext cx="3089308" cy="38917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inshore requires a differentiated approach to fisheries management</a:t>
            </a:r>
            <a:endParaRPr lang="en-US">
              <a:ea typeface="+mj-ea"/>
              <a:cs typeface="+mj-cs"/>
            </a:endParaRPr>
          </a:p>
          <a:p>
            <a:pPr algn="r"/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EF0B6-D24C-030E-1976-C93776CB4FD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calibri light"/>
                <a:cs typeface="calibri light"/>
              </a:rPr>
              <a:t>In the inshore there are often far more complex interactions where a wider range of species, habitats, gears, stakeholders and an often more complex mosaic of social, economic &amp; environmental outcomes exist</a:t>
            </a:r>
            <a:endParaRPr lang="en-US" dirty="0"/>
          </a:p>
          <a:p>
            <a:pPr marL="0" indent="0">
              <a:buNone/>
            </a:pPr>
            <a:br>
              <a:rPr lang="en-US" sz="2000" dirty="0"/>
            </a:br>
            <a:endParaRPr lang="en-US" sz="2000">
              <a:cs typeface="Calibri" panose="020F0502020204030204"/>
            </a:endParaRP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725336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EE15BD-6EDD-1F7F-952B-52CD6A3BF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Managing this complexity requires careful planning</a:t>
            </a:r>
          </a:p>
        </p:txBody>
      </p:sp>
      <p:pic>
        <p:nvPicPr>
          <p:cNvPr id="18" name="Picture 17" descr="A boat pulling a rope to a boat&#10;&#10;Description automatically generated">
            <a:extLst>
              <a:ext uri="{FF2B5EF4-FFF2-40B4-BE49-F238E27FC236}">
                <a16:creationId xmlns:a16="http://schemas.microsoft.com/office/drawing/2014/main" id="{8EAC9AC7-8BBF-7380-AD94-E05E3FAD6C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555" b="20850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B916C5-07AA-2866-C97B-BA35AB9077A4}"/>
              </a:ext>
            </a:extLst>
          </p:cNvPr>
          <p:cNvSpPr>
            <a:spLocks/>
          </p:cNvSpPr>
          <p:nvPr/>
        </p:nvSpPr>
        <p:spPr>
          <a:xfrm>
            <a:off x="4223982" y="3752850"/>
            <a:ext cx="7485413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396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 light"/>
                <a:cs typeface="calibri light"/>
              </a:rPr>
              <a:t>Not only are there more complex interactions both at a fisheries and ecosystem level. The Inshore is where the vast majority of Scotland’s fishers are employed, and within those fisheries there are often multiple methods of fishery at a multitude of scales each capable of interacting with each other and impacting on </a:t>
            </a:r>
            <a:r>
              <a:rPr lang="en-US" sz="2000" err="1">
                <a:latin typeface="calibri light"/>
                <a:cs typeface="calibri light"/>
              </a:rPr>
              <a:t>each others</a:t>
            </a:r>
            <a:r>
              <a:rPr lang="en-US" sz="2000" dirty="0">
                <a:latin typeface="calibri light"/>
                <a:cs typeface="calibri light"/>
              </a:rPr>
              <a:t> livelihoods and on the environment. From a fisheries management perspective its very complex.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CAC88C-9A21-07DA-9524-EF4BFBDF385B}"/>
              </a:ext>
            </a:extLst>
          </p:cNvPr>
          <p:cNvSpPr>
            <a:spLocks/>
          </p:cNvSpPr>
          <p:nvPr/>
        </p:nvSpPr>
        <p:spPr>
          <a:xfrm>
            <a:off x="100200" y="1911724"/>
            <a:ext cx="3528826" cy="38115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645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CE25B1-83F8-E4A0-8F6B-5B8271DA8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Inshore Fisheries Management Plans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8425F7A-345C-E9F6-ADF7-A0A4274907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1218" y="467208"/>
            <a:ext cx="6928168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88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map with red dots&#10;&#10;Description automatically generated">
            <a:extLst>
              <a:ext uri="{FF2B5EF4-FFF2-40B4-BE49-F238E27FC236}">
                <a16:creationId xmlns:a16="http://schemas.microsoft.com/office/drawing/2014/main" id="{AE2EEEF0-B3DB-4A67-887B-7946D18C0F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665" r="1" b="17931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66FA9D-0FC7-8A2D-80F7-B4E8EB8DF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385" y="2009093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Inclusion of over 12m vessels in VMS rollout</a:t>
            </a:r>
            <a:endParaRPr lang="en-US" dirty="0"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51176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610</Words>
  <Application>Microsoft Office PowerPoint</Application>
  <PresentationFormat>Widescreen</PresentationFormat>
  <Paragraphs>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Calibri Light</vt:lpstr>
      <vt:lpstr>Office Theme</vt:lpstr>
      <vt:lpstr>Inshore FMAC</vt:lpstr>
      <vt:lpstr>Good decisions are informed by good evidence</vt:lpstr>
      <vt:lpstr>The Sustainability Objective</vt:lpstr>
      <vt:lpstr>Other Objectives</vt:lpstr>
      <vt:lpstr>The Precautionary Objective</vt:lpstr>
      <vt:lpstr>The inshore requires a differentiated approach to fisheries management </vt:lpstr>
      <vt:lpstr>Managing this complexity requires careful planning</vt:lpstr>
      <vt:lpstr>Inshore Fisheries Management Plans</vt:lpstr>
      <vt:lpstr>Inclusion of over 12m vessels in VMS rollout</vt:lpstr>
      <vt:lpstr>Spatial squeeze</vt:lpstr>
      <vt:lpstr>The crab &amp; lobster stock assessment should be a wakeup call  </vt:lpstr>
      <vt:lpstr>Mobile gear dredge &amp; trawl fisheries </vt:lpstr>
      <vt:lpstr>We have two requests to the IFMAC chair</vt:lpstr>
      <vt:lpstr>Thank you for your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Stuart Bell</cp:lastModifiedBy>
  <cp:revision>325</cp:revision>
  <dcterms:created xsi:type="dcterms:W3CDTF">2024-01-27T17:20:23Z</dcterms:created>
  <dcterms:modified xsi:type="dcterms:W3CDTF">2024-01-29T16:00:05Z</dcterms:modified>
</cp:coreProperties>
</file>